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C4D7DE"/>
    <a:srgbClr val="C1DBE1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91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706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393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881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6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0644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086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248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874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2637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219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183A4-1DDB-48F5-836C-448659933CB2}" type="datetimeFigureOut">
              <a:rPr lang="es-PE" smtClean="0"/>
              <a:t>17/03/2023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0E5B-060F-4CD6-8F13-8A8FB1E97D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634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ykTMuLeYu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90000"/>
              </a:schemeClr>
            </a:gs>
            <a:gs pos="0">
              <a:schemeClr val="accent3">
                <a:lumMod val="45000"/>
                <a:lumOff val="55000"/>
              </a:schemeClr>
            </a:gs>
            <a:gs pos="0">
              <a:schemeClr val="accent3">
                <a:lumMod val="45000"/>
                <a:lumOff val="55000"/>
              </a:schemeClr>
            </a:gs>
            <a:gs pos="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818136"/>
              </p:ext>
            </p:extLst>
          </p:nvPr>
        </p:nvGraphicFramePr>
        <p:xfrm>
          <a:off x="4484795" y="6070440"/>
          <a:ext cx="7006438" cy="48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4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33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16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94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8343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6197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PERÚ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4097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127000" marR="514984">
                        <a:lnSpc>
                          <a:spcPts val="940"/>
                        </a:lnSpc>
                      </a:pPr>
                      <a:r>
                        <a:rPr sz="95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Ministerio  </a:t>
                      </a:r>
                      <a:r>
                        <a:rPr sz="9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</a:t>
                      </a:r>
                      <a:r>
                        <a:rPr sz="950" spc="-5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95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Educación</a:t>
                      </a:r>
                      <a:endParaRPr sz="950" dirty="0">
                        <a:latin typeface="Carlito"/>
                        <a:cs typeface="Carlito"/>
                      </a:endParaRPr>
                    </a:p>
                  </a:txBody>
                  <a:tcPr marL="0" marR="0" marT="44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290195">
                        <a:lnSpc>
                          <a:spcPct val="81600"/>
                        </a:lnSpc>
                        <a:spcBef>
                          <a:spcPts val="275"/>
                        </a:spcBef>
                      </a:pPr>
                      <a:r>
                        <a:rPr sz="95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Dirección Regional  </a:t>
                      </a:r>
                      <a:r>
                        <a:rPr sz="9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 </a:t>
                      </a:r>
                      <a:r>
                        <a:rPr sz="95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Educación </a:t>
                      </a:r>
                      <a:r>
                        <a:rPr sz="9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  </a:t>
                      </a:r>
                      <a:r>
                        <a:rPr sz="95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Lima</a:t>
                      </a:r>
                      <a:r>
                        <a:rPr sz="950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95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Metropolitana</a:t>
                      </a:r>
                      <a:endParaRPr sz="950" dirty="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L="94615" marR="217804">
                        <a:lnSpc>
                          <a:spcPts val="919"/>
                        </a:lnSpc>
                        <a:spcBef>
                          <a:spcPts val="570"/>
                        </a:spcBef>
                      </a:pPr>
                      <a:r>
                        <a:rPr sz="950" spc="-5" dirty="0">
                          <a:latin typeface="Carlito"/>
                          <a:cs typeface="Carlito"/>
                        </a:rPr>
                        <a:t>Unidad </a:t>
                      </a:r>
                      <a:r>
                        <a:rPr sz="950" dirty="0">
                          <a:latin typeface="Carlito"/>
                          <a:cs typeface="Carlito"/>
                        </a:rPr>
                        <a:t>de </a:t>
                      </a:r>
                      <a:r>
                        <a:rPr sz="950" spc="-5" dirty="0">
                          <a:latin typeface="Carlito"/>
                          <a:cs typeface="Carlito"/>
                        </a:rPr>
                        <a:t>Gestión  </a:t>
                      </a:r>
                      <a:r>
                        <a:rPr sz="950" dirty="0">
                          <a:latin typeface="Carlito"/>
                          <a:cs typeface="Carlito"/>
                        </a:rPr>
                        <a:t>Educativa </a:t>
                      </a:r>
                      <a:r>
                        <a:rPr sz="950" spc="-5" dirty="0">
                          <a:latin typeface="Carlito"/>
                          <a:cs typeface="Carlito"/>
                        </a:rPr>
                        <a:t>Local N°</a:t>
                      </a:r>
                      <a:r>
                        <a:rPr sz="95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950" spc="-5" dirty="0">
                          <a:latin typeface="Carlito"/>
                          <a:cs typeface="Carlito"/>
                        </a:rPr>
                        <a:t>02</a:t>
                      </a:r>
                      <a:endParaRPr sz="950">
                        <a:latin typeface="Carlito"/>
                        <a:cs typeface="Carlito"/>
                      </a:endParaRPr>
                    </a:p>
                  </a:txBody>
                  <a:tcPr marL="0" marR="0" marT="723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r>
                        <a:rPr lang="es-E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COMITÉ ELECTORAL PARA LA ELECCIÓN DE LOS REPRESENTANTES TITULAR Y SUPLENTE </a:t>
                      </a:r>
                      <a:endParaRPr lang="es-PE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635" marB="0">
                    <a:lnL w="28575">
                      <a:solidFill>
                        <a:srgbClr val="FFFFFF"/>
                      </a:solidFill>
                      <a:prstDash val="solid"/>
                    </a:lnL>
                    <a:solidFill>
                      <a:srgbClr val="BEBEB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bject 4"/>
          <p:cNvSpPr txBox="1"/>
          <p:nvPr/>
        </p:nvSpPr>
        <p:spPr>
          <a:xfrm>
            <a:off x="1286253" y="897599"/>
            <a:ext cx="9545148" cy="1203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dirty="0" smtClean="0">
              <a:cs typeface="Carlito"/>
            </a:endParaRPr>
          </a:p>
          <a:p>
            <a:pPr marL="25400" marR="17780" algn="just">
              <a:lnSpc>
                <a:spcPct val="109800"/>
              </a:lnSpc>
            </a:pPr>
            <a:endParaRPr lang="es-PE" spc="-5" dirty="0" smtClean="0">
              <a:cs typeface="Carlito"/>
            </a:endParaRPr>
          </a:p>
          <a:p>
            <a:pPr marL="25400" marR="17780" algn="just">
              <a:lnSpc>
                <a:spcPct val="109800"/>
              </a:lnSpc>
            </a:pPr>
            <a:endParaRPr lang="es-PE" spc="-5" dirty="0" smtClean="0">
              <a:cs typeface="Carlito"/>
            </a:endParaRPr>
          </a:p>
          <a:p>
            <a:pPr marL="25400" marR="17780" algn="just">
              <a:lnSpc>
                <a:spcPct val="109800"/>
              </a:lnSpc>
            </a:pPr>
            <a:endParaRPr lang="es-PE" dirty="0">
              <a:cs typeface="Carlito"/>
            </a:endParaRPr>
          </a:p>
        </p:txBody>
      </p:sp>
      <p:sp>
        <p:nvSpPr>
          <p:cNvPr id="7" name="object 6"/>
          <p:cNvSpPr/>
          <p:nvPr/>
        </p:nvSpPr>
        <p:spPr>
          <a:xfrm flipV="1">
            <a:off x="938530" y="5859286"/>
            <a:ext cx="10552703" cy="53140"/>
          </a:xfrm>
          <a:custGeom>
            <a:avLst/>
            <a:gdLst/>
            <a:ahLst/>
            <a:cxnLst/>
            <a:rect l="l" t="t" r="r" b="b"/>
            <a:pathLst>
              <a:path w="9608820" h="11429">
                <a:moveTo>
                  <a:pt x="0" y="11429"/>
                </a:moveTo>
                <a:lnTo>
                  <a:pt x="9608820" y="0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Imagen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" r="83519"/>
          <a:stretch>
            <a:fillRect/>
          </a:stretch>
        </p:blipFill>
        <p:spPr bwMode="auto">
          <a:xfrm>
            <a:off x="3975525" y="6070440"/>
            <a:ext cx="5092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ángulo 16"/>
          <p:cNvSpPr/>
          <p:nvPr/>
        </p:nvSpPr>
        <p:spPr>
          <a:xfrm>
            <a:off x="882115" y="2454724"/>
            <a:ext cx="108688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PE" sz="2000" b="1" dirty="0"/>
          </a:p>
          <a:p>
            <a:pPr algn="just"/>
            <a:r>
              <a:rPr lang="es-PE" sz="2000" dirty="0" smtClean="0"/>
              <a:t>Por </a:t>
            </a:r>
            <a:r>
              <a:rPr lang="es-PE" sz="2000" dirty="0"/>
              <a:t>el presente, se </a:t>
            </a:r>
            <a:r>
              <a:rPr lang="es-PE" sz="2000" dirty="0" smtClean="0"/>
              <a:t>hace de </a:t>
            </a:r>
            <a:r>
              <a:rPr lang="es-PE" sz="2000" spc="-5" dirty="0" smtClean="0">
                <a:cs typeface="Carlito"/>
              </a:rPr>
              <a:t>conocimiento </a:t>
            </a:r>
            <a:r>
              <a:rPr lang="es-PE" sz="2000" dirty="0">
                <a:cs typeface="Carlito"/>
              </a:rPr>
              <a:t>a todos los </a:t>
            </a:r>
            <a:r>
              <a:rPr lang="es-PE" sz="2000" spc="-5" dirty="0">
                <a:cs typeface="Carlito"/>
              </a:rPr>
              <a:t>servidores </a:t>
            </a:r>
            <a:r>
              <a:rPr lang="es-PE" sz="2000" dirty="0">
                <a:cs typeface="Carlito"/>
              </a:rPr>
              <a:t>y </a:t>
            </a:r>
            <a:r>
              <a:rPr lang="es-PE" sz="2000" spc="-5" dirty="0">
                <a:cs typeface="Carlito"/>
              </a:rPr>
              <a:t>servidoras </a:t>
            </a:r>
            <a:r>
              <a:rPr lang="es-PE" sz="2000" dirty="0">
                <a:cs typeface="Carlito"/>
              </a:rPr>
              <a:t>que </a:t>
            </a:r>
            <a:r>
              <a:rPr lang="es-PE" sz="2000" spc="-5" dirty="0">
                <a:cs typeface="Carlito"/>
              </a:rPr>
              <a:t>laboran </a:t>
            </a:r>
            <a:r>
              <a:rPr lang="es-PE" sz="2000" dirty="0">
                <a:cs typeface="Carlito"/>
              </a:rPr>
              <a:t>en la </a:t>
            </a:r>
            <a:r>
              <a:rPr lang="es-PE" sz="2000" spc="-5" dirty="0">
                <a:cs typeface="Carlito"/>
              </a:rPr>
              <a:t>sede </a:t>
            </a:r>
            <a:r>
              <a:rPr lang="es-PE" sz="2000" dirty="0">
                <a:cs typeface="Carlito"/>
              </a:rPr>
              <a:t>de la  Unidad de </a:t>
            </a:r>
            <a:r>
              <a:rPr lang="es-PE" sz="2000" spc="-5" dirty="0">
                <a:cs typeface="Carlito"/>
              </a:rPr>
              <a:t>Gestión Educativa Local </a:t>
            </a:r>
            <a:r>
              <a:rPr lang="es-PE" sz="2000" dirty="0">
                <a:cs typeface="Carlito"/>
              </a:rPr>
              <a:t>N° </a:t>
            </a:r>
            <a:r>
              <a:rPr lang="es-PE" sz="2000" spc="-5" dirty="0">
                <a:cs typeface="Carlito"/>
              </a:rPr>
              <a:t>02, que conforme al cronograma establecido, </a:t>
            </a:r>
            <a:r>
              <a:rPr lang="es-PE" sz="2000" spc="-5" dirty="0" smtClean="0">
                <a:cs typeface="Carlito"/>
              </a:rPr>
              <a:t>el día 20 de marzo 2023 se realizará el sufragio electoral, desde las 08:00 hasta las 15:00 horas, para lo cual deberán ingresar al siguiente </a:t>
            </a:r>
            <a:r>
              <a:rPr lang="es-PE" sz="2000" spc="-5" dirty="0">
                <a:cs typeface="Carlito"/>
              </a:rPr>
              <a:t>link </a:t>
            </a:r>
            <a:r>
              <a:rPr lang="es-PE" sz="2000" spc="-5" dirty="0">
                <a:cs typeface="Carlito"/>
                <a:hlinkClick r:id="rId3"/>
              </a:rPr>
              <a:t>https://</a:t>
            </a:r>
            <a:r>
              <a:rPr lang="es-PE" sz="2000" spc="-5" dirty="0" smtClean="0">
                <a:cs typeface="Carlito"/>
                <a:hlinkClick r:id="rId3"/>
              </a:rPr>
              <a:t>forms.office.com/r/ykTMuLeYuL</a:t>
            </a:r>
            <a:endParaRPr lang="es-PE" sz="2000" spc="-5" dirty="0" smtClean="0">
              <a:cs typeface="Carlito"/>
            </a:endParaRPr>
          </a:p>
          <a:p>
            <a:pPr algn="just"/>
            <a:endParaRPr lang="es-PE" sz="2000" dirty="0" smtClean="0"/>
          </a:p>
          <a:p>
            <a:pPr algn="just"/>
            <a:endParaRPr lang="es-PE" sz="2000" dirty="0"/>
          </a:p>
          <a:p>
            <a:pPr algn="just"/>
            <a:endParaRPr lang="es-PE" sz="2000" dirty="0"/>
          </a:p>
        </p:txBody>
      </p:sp>
      <p:sp>
        <p:nvSpPr>
          <p:cNvPr id="11" name="object 3"/>
          <p:cNvSpPr txBox="1">
            <a:spLocks/>
          </p:cNvSpPr>
          <p:nvPr/>
        </p:nvSpPr>
        <p:spPr>
          <a:xfrm>
            <a:off x="2873436" y="538285"/>
            <a:ext cx="6370782" cy="62837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4000" b="1" spc="-5" dirty="0" smtClean="0">
                <a:latin typeface="+mn-lt"/>
              </a:rPr>
              <a:t>COMUNICADO </a:t>
            </a:r>
            <a:r>
              <a:rPr lang="es-MX" sz="4000" b="1" spc="-5" dirty="0" smtClean="0">
                <a:latin typeface="+mn-lt"/>
              </a:rPr>
              <a:t>05-2023 </a:t>
            </a:r>
            <a:r>
              <a:rPr lang="es-MX" sz="4000" b="1" spc="-5" dirty="0" smtClean="0">
                <a:latin typeface="+mn-lt"/>
              </a:rPr>
              <a:t>- JE</a:t>
            </a:r>
            <a:endParaRPr lang="es-MX" sz="4000" b="1" spc="-5" dirty="0">
              <a:latin typeface="+mn-l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882115" y="1603196"/>
            <a:ext cx="106091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/>
              <a:t>PROCESO DE ELECCIÓN DE LOS REPRESENTANTES </a:t>
            </a:r>
            <a:r>
              <a:rPr lang="es-PE" b="1" dirty="0" smtClean="0"/>
              <a:t>TITULARES Y SUPLENTES DE LOS/LAS TRABAJADORES/AS ANTE EL COMITÉ DE SEGURIDAD Y SALUD EN EL TRABAJO DE LA UNIDAD DE GESTIÓN EDUCATIVA LOCA N° 02 PERIODO 2023-2024 – 2da CONVOCATORIA</a:t>
            </a:r>
            <a:endParaRPr lang="es-PE" b="1" dirty="0"/>
          </a:p>
        </p:txBody>
      </p:sp>
      <p:sp>
        <p:nvSpPr>
          <p:cNvPr id="13" name="object 4"/>
          <p:cNvSpPr txBox="1"/>
          <p:nvPr/>
        </p:nvSpPr>
        <p:spPr>
          <a:xfrm>
            <a:off x="7988014" y="4633959"/>
            <a:ext cx="3421439" cy="14906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400" dirty="0" smtClean="0">
              <a:latin typeface="Carlito"/>
              <a:cs typeface="Carlito"/>
            </a:endParaRPr>
          </a:p>
          <a:p>
            <a:pPr marL="25400" marR="17780" algn="just">
              <a:lnSpc>
                <a:spcPct val="109800"/>
              </a:lnSpc>
            </a:pPr>
            <a:r>
              <a:rPr lang="es-PE" sz="1000" spc="-5" dirty="0" smtClean="0">
                <a:latin typeface="Carlito"/>
                <a:cs typeface="Carlito"/>
              </a:rPr>
              <a:t>	                    </a:t>
            </a:r>
          </a:p>
          <a:p>
            <a:pPr marL="25400" marR="17780" algn="just">
              <a:lnSpc>
                <a:spcPct val="109800"/>
              </a:lnSpc>
            </a:pPr>
            <a:r>
              <a:rPr lang="es-PE" sz="1000" spc="-5" dirty="0" smtClean="0">
                <a:latin typeface="Carlito"/>
                <a:cs typeface="Carlito"/>
              </a:rPr>
              <a:t>	                  Lima, </a:t>
            </a:r>
            <a:r>
              <a:rPr lang="es-PE" sz="1000" spc="-5" dirty="0" smtClean="0">
                <a:latin typeface="Carlito"/>
                <a:cs typeface="Carlito"/>
              </a:rPr>
              <a:t>17 </a:t>
            </a:r>
            <a:r>
              <a:rPr lang="es-PE" sz="1000" spc="-5" dirty="0" smtClean="0">
                <a:latin typeface="Carlito"/>
                <a:cs typeface="Carlito"/>
              </a:rPr>
              <a:t>de marzo del 2023</a:t>
            </a:r>
          </a:p>
          <a:p>
            <a:pPr marL="25400" marR="17780" algn="just">
              <a:lnSpc>
                <a:spcPct val="109800"/>
              </a:lnSpc>
            </a:pPr>
            <a:r>
              <a:rPr lang="es-PE" sz="1600" b="1" i="1" dirty="0" smtClean="0">
                <a:latin typeface="Carlito"/>
                <a:cs typeface="Carlito"/>
              </a:rPr>
              <a:t> 		</a:t>
            </a:r>
            <a:r>
              <a:rPr lang="es-PE" sz="1000" b="1" i="1" dirty="0" smtClean="0">
                <a:latin typeface="Carlito"/>
                <a:cs typeface="Carlito"/>
              </a:rPr>
              <a:t>JUNTA ELECT</a:t>
            </a:r>
            <a:r>
              <a:rPr lang="es-PE" sz="1000" b="1" i="1" spc="5" dirty="0" smtClean="0">
                <a:latin typeface="Carlito"/>
                <a:cs typeface="Carlito"/>
              </a:rPr>
              <a:t>O</a:t>
            </a:r>
            <a:r>
              <a:rPr lang="es-PE" sz="1000" b="1" i="1" spc="-5" dirty="0" smtClean="0">
                <a:latin typeface="Carlito"/>
                <a:cs typeface="Carlito"/>
              </a:rPr>
              <a:t>R</a:t>
            </a:r>
            <a:r>
              <a:rPr lang="es-PE" sz="1000" b="1" i="1" spc="-10" dirty="0" smtClean="0">
                <a:latin typeface="Carlito"/>
                <a:cs typeface="Carlito"/>
              </a:rPr>
              <a:t>A</a:t>
            </a:r>
            <a:r>
              <a:rPr lang="es-PE" sz="1000" b="1" i="1" spc="5" dirty="0" smtClean="0">
                <a:latin typeface="Carlito"/>
                <a:cs typeface="Carlito"/>
              </a:rPr>
              <a:t>L</a:t>
            </a:r>
            <a:r>
              <a:rPr lang="es-PE" sz="1000" b="1" i="1" spc="-7" baseline="31746" dirty="0" smtClean="0">
                <a:latin typeface="Carlito"/>
                <a:cs typeface="Carlito"/>
              </a:rPr>
              <a:t>  </a:t>
            </a:r>
          </a:p>
          <a:p>
            <a:pPr marL="25400" marR="17780" algn="just">
              <a:lnSpc>
                <a:spcPct val="109800"/>
              </a:lnSpc>
            </a:pPr>
            <a:r>
              <a:rPr lang="es-PE" sz="1000" b="1" i="1" spc="-7" baseline="31746" dirty="0" smtClean="0">
                <a:latin typeface="Carlito"/>
                <a:cs typeface="Carlito"/>
              </a:rPr>
              <a:t>        </a:t>
            </a:r>
            <a:r>
              <a:rPr lang="es-PE" sz="1000" b="1" i="1" spc="-5" dirty="0" smtClean="0">
                <a:latin typeface="Carlito"/>
                <a:cs typeface="Carlito"/>
              </a:rPr>
              <a:t>UNIDAD  </a:t>
            </a:r>
            <a:r>
              <a:rPr lang="es-PE" sz="1000" b="1" i="1" spc="-5" dirty="0">
                <a:latin typeface="Carlito"/>
                <a:cs typeface="Carlito"/>
              </a:rPr>
              <a:t>DE GESTIÓN EDUCATIVA LOCAL N°</a:t>
            </a:r>
            <a:r>
              <a:rPr lang="es-PE" sz="1000" b="1" i="1" spc="-25" dirty="0">
                <a:latin typeface="Carlito"/>
                <a:cs typeface="Carlito"/>
              </a:rPr>
              <a:t> </a:t>
            </a:r>
            <a:r>
              <a:rPr lang="es-PE" sz="1000" b="1" i="1" spc="-5" dirty="0">
                <a:latin typeface="Carlito"/>
                <a:cs typeface="Carlito"/>
              </a:rPr>
              <a:t>02</a:t>
            </a:r>
            <a:endParaRPr lang="es-PE" sz="1000" spc="-5" dirty="0" smtClean="0">
              <a:latin typeface="Carlito"/>
              <a:cs typeface="Carlito"/>
            </a:endParaRPr>
          </a:p>
          <a:p>
            <a:pPr marL="5271770" marR="109220" indent="1947545">
              <a:lnSpc>
                <a:spcPct val="154200"/>
              </a:lnSpc>
              <a:spcBef>
                <a:spcPts val="950"/>
              </a:spcBef>
            </a:pPr>
            <a:r>
              <a:rPr lang="es-PE" sz="1500" b="1" i="1" dirty="0" smtClean="0">
                <a:latin typeface="Carlito"/>
                <a:cs typeface="Carlito"/>
              </a:rPr>
              <a:t>    </a:t>
            </a:r>
            <a:endParaRPr lang="es-PE" sz="10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76290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138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Carlito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Maike Lisset Velasquez Peña</dc:creator>
  <cp:lastModifiedBy>Maike Lisset Velasquez Peña</cp:lastModifiedBy>
  <cp:revision>43</cp:revision>
  <cp:lastPrinted>2022-06-09T19:26:02Z</cp:lastPrinted>
  <dcterms:created xsi:type="dcterms:W3CDTF">2022-05-11T17:47:25Z</dcterms:created>
  <dcterms:modified xsi:type="dcterms:W3CDTF">2023-03-17T19:43:57Z</dcterms:modified>
</cp:coreProperties>
</file>